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623"/>
    <a:srgbClr val="FFFFFF"/>
    <a:srgbClr val="FF9933"/>
    <a:srgbClr val="FFE05B"/>
    <a:srgbClr val="FFCC00"/>
    <a:srgbClr val="993366"/>
    <a:srgbClr val="FFCCFF"/>
    <a:srgbClr val="FF99CC"/>
    <a:srgbClr val="CCCCFF"/>
    <a:srgbClr val="ABD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48" y="138"/>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Series 1</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a:sp3d contourW="9525">
              <a:contourClr>
                <a:schemeClr val="accent3">
                  <a:shade val="95000"/>
                </a:schemeClr>
              </a:contourClr>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33701080"/>
        <c:axId val="633701472"/>
        <c:axId val="0"/>
      </c:bar3DChart>
      <c:catAx>
        <c:axId val="63370108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33701472"/>
        <c:crosses val="autoZero"/>
        <c:auto val="1"/>
        <c:lblAlgn val="ctr"/>
        <c:lblOffset val="100"/>
        <c:noMultiLvlLbl val="0"/>
      </c:catAx>
      <c:valAx>
        <c:axId val="633701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337010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25"/>
          <c:dPt>
            <c:idx val="0"/>
            <c:bubble3D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noFill/>
              </a:ln>
              <a:effectLst>
                <a:outerShdw blurRad="40000" dist="20000" dir="5400000" rotWithShape="0">
                  <a:srgbClr val="000000">
                    <a:alpha val="38000"/>
                  </a:srgbClr>
                </a:outerShdw>
              </a:effectLst>
              <a:sp3d/>
            </c:spPr>
          </c:dPt>
          <c:dPt>
            <c:idx val="1"/>
            <c:bubble3D val="0"/>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a:noFill/>
              </a:ln>
              <a:effectLst>
                <a:outerShdw blurRad="40000" dist="20000" dir="5400000" rotWithShape="0">
                  <a:srgbClr val="000000">
                    <a:alpha val="38000"/>
                  </a:srgbClr>
                </a:outerShdw>
              </a:effectLst>
              <a:sp3d/>
            </c:spPr>
          </c:dPt>
          <c:dPt>
            <c:idx val="2"/>
            <c:bubble3D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a:noFill/>
              </a:ln>
              <a:effectLst>
                <a:outerShdw blurRad="40000" dist="20000" dir="5400000" rotWithShape="0">
                  <a:srgbClr val="000000">
                    <a:alpha val="38000"/>
                  </a:srgbClr>
                </a:outerShdw>
              </a:effectLst>
              <a:sp3d/>
            </c:spPr>
          </c:dPt>
          <c:dPt>
            <c:idx val="3"/>
            <c:bubble3D val="0"/>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a:noFill/>
              </a:ln>
              <a:effectLst>
                <a:outerShdw blurRad="40000" dist="20000" dir="5400000" rotWithShape="0">
                  <a:srgbClr val="000000">
                    <a:alpha val="38000"/>
                  </a:srgbClr>
                </a:outerShdw>
              </a:effectLst>
              <a:sp3d/>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141623">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141623">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bg1"/>
                </a:solidFill>
                <a:effectLst>
                  <a:outerShdw blurRad="38100" dist="38100" dir="2700000" algn="tl">
                    <a:srgbClr val="000000">
                      <a:alpha val="43137"/>
                    </a:srgbClr>
                  </a:outerShdw>
                </a:effectLst>
                <a:latin typeface="Arial Black" pitchFamily="34" charset="0"/>
              </a:rPr>
              <a:t>Title </a:t>
            </a:r>
            <a:r>
              <a:rPr lang="en-US" sz="8000" b="1" dirty="0">
                <a:solidFill>
                  <a:schemeClr val="bg1"/>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lumMod val="60000"/>
                    <a:lumOff val="40000"/>
                  </a:schemeClr>
                </a:solidFill>
                <a:latin typeface="Arial Black" pitchFamily="34" charset="0"/>
              </a:rPr>
              <a:t>Student Presenter’s Name(s), Major(s) or Course </a:t>
            </a:r>
            <a:r>
              <a:rPr lang="en-US" sz="4000" b="1" dirty="0" smtClean="0">
                <a:solidFill>
                  <a:schemeClr val="accent1">
                    <a:lumMod val="60000"/>
                    <a:lumOff val="40000"/>
                  </a:schemeClr>
                </a:solidFill>
                <a:latin typeface="Arial Black" pitchFamily="34" charset="0"/>
              </a:rPr>
              <a:t>Name  ·   Mentor’s </a:t>
            </a:r>
            <a:r>
              <a:rPr lang="en-US" sz="4000" b="1" dirty="0">
                <a:solidFill>
                  <a:schemeClr val="accent1">
                    <a:lumMod val="60000"/>
                    <a:lumOff val="40000"/>
                  </a:schemeClr>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solidFill>
                  <a:schemeClr val="bg1"/>
                </a:solidFill>
              </a:rPr>
              <a:t>(replace this text with your own)  This section can be smaller than 24 </a:t>
            </a:r>
            <a:r>
              <a:rPr lang="en-US" sz="2400" dirty="0" smtClean="0">
                <a:solidFill>
                  <a:schemeClr val="bg1"/>
                </a:solidFill>
              </a:rPr>
              <a:t>point.</a:t>
            </a:r>
          </a:p>
          <a:p>
            <a:pPr marL="457200" indent="-457200" defTabSz="3760788">
              <a:defRPr/>
            </a:pPr>
            <a:endParaRPr lang="en-US" sz="2400" dirty="0" smtClean="0">
              <a:solidFill>
                <a:schemeClr val="bg1"/>
              </a:solidFill>
            </a:endParaRPr>
          </a:p>
          <a:p>
            <a:pPr marL="457200" indent="-457200" defTabSz="3760788">
              <a:defRPr/>
            </a:pPr>
            <a:endParaRPr lang="en-US" sz="2400" dirty="0" smtClean="0">
              <a:solidFill>
                <a:schemeClr val="bg1"/>
              </a:solidFill>
            </a:endParaRPr>
          </a:p>
          <a:p>
            <a:pPr marL="457200" indent="-457200" defTabSz="3760788">
              <a:defRPr/>
            </a:pPr>
            <a:r>
              <a:rPr lang="en-US" sz="2400" dirty="0" smtClean="0">
                <a:solidFill>
                  <a:schemeClr val="bg1"/>
                </a:solidFill>
              </a:rPr>
              <a:t>Use this section for listing sources /references. The text box is already set up with hanging indents (all lines after the first  in each reference are indented.)</a:t>
            </a:r>
            <a:endParaRPr lang="en-US" sz="2400" dirty="0">
              <a:solidFill>
                <a:schemeClr val="bg1"/>
              </a:solidFill>
            </a:endParaRPr>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lumMod val="60000"/>
                    <a:lumOff val="40000"/>
                  </a:schemeClr>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Be brief and include only the most important findings from your study and your interpretation of your data. </a:t>
            </a:r>
          </a:p>
          <a:p>
            <a:pPr>
              <a:defRPr/>
            </a:pPr>
            <a:endParaRPr lang="en-US" sz="2400" dirty="0">
              <a:solidFill>
                <a:schemeClr val="bg1"/>
              </a:solidFill>
            </a:endParaRPr>
          </a:p>
          <a:p>
            <a:pPr>
              <a:defRPr/>
            </a:pPr>
            <a:r>
              <a:rPr lang="en-US" sz="2400" dirty="0">
                <a:solidFill>
                  <a:schemeClr val="bg1"/>
                </a:solidFill>
              </a:rPr>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solidFill>
                <a:schemeClr val="bg1"/>
              </a:solidFill>
            </a:endParaRPr>
          </a:p>
          <a:p>
            <a:pPr>
              <a:defRPr/>
            </a:pPr>
            <a:r>
              <a:rPr lang="en-US" sz="2400" dirty="0">
                <a:solidFill>
                  <a:schemeClr val="bg1"/>
                </a:solidFill>
              </a:rPr>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solidFill>
                  <a:schemeClr val="bg1"/>
                </a:solidFill>
              </a:rPr>
              <a:t>(replace this text with your own) </a:t>
            </a:r>
          </a:p>
          <a:p>
            <a:pPr>
              <a:defRPr/>
            </a:pPr>
            <a:endParaRPr lang="en-US" sz="2400" dirty="0">
              <a:solidFill>
                <a:schemeClr val="bg1"/>
              </a:solidFill>
            </a:endParaRPr>
          </a:p>
          <a:p>
            <a:pPr>
              <a:defRPr/>
            </a:pPr>
            <a:r>
              <a:rPr lang="en-US" sz="2400" dirty="0">
                <a:solidFill>
                  <a:schemeClr val="bg1"/>
                </a:solidFill>
              </a:rPr>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solidFill>
                <a:schemeClr val="bg1"/>
              </a:solidFill>
            </a:endParaRPr>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solidFill>
                  <a:schemeClr val="bg1"/>
                </a:solidFill>
              </a:rPr>
              <a:t>(replace this text with your own) </a:t>
            </a:r>
          </a:p>
          <a:p>
            <a:pPr defTabSz="3760788">
              <a:defRPr/>
            </a:pPr>
            <a:endParaRPr lang="en-US" sz="2400" dirty="0">
              <a:solidFill>
                <a:schemeClr val="bg1"/>
              </a:solidFill>
            </a:endParaRPr>
          </a:p>
          <a:p>
            <a:pPr defTabSz="3760788">
              <a:defRPr/>
            </a:pPr>
            <a:r>
              <a:rPr lang="en-US" sz="2400" dirty="0">
                <a:solidFill>
                  <a:schemeClr val="bg1"/>
                </a:solidFill>
              </a:rPr>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3380914936"/>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solidFill>
                  <a:schemeClr val="bg1"/>
                </a:solidFill>
              </a:rPr>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solidFill>
                  <a:schemeClr val="bg1"/>
                </a:solidFill>
              </a:rPr>
              <a:t>(replace this text with your own) </a:t>
            </a:r>
          </a:p>
          <a:p>
            <a:pPr defTabSz="3760788">
              <a:defRPr/>
            </a:pPr>
            <a:r>
              <a:rPr lang="en-US" sz="2400" dirty="0">
                <a:solidFill>
                  <a:schemeClr val="bg1"/>
                </a:solidFill>
              </a:rPr>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lumMod val="60000"/>
                    <a:lumOff val="40000"/>
                  </a:schemeClr>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solidFill>
                  <a:schemeClr val="bg1"/>
                </a:solidFill>
              </a:rPr>
              <a:t>GRAPHICS:</a:t>
            </a:r>
          </a:p>
          <a:p>
            <a:pPr>
              <a:defRPr/>
            </a:pPr>
            <a:r>
              <a:rPr lang="en-US" sz="2000" dirty="0">
                <a:solidFill>
                  <a:schemeClr val="bg1"/>
                </a:solidFill>
              </a:rPr>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solidFill>
                  <a:schemeClr val="bg1"/>
                </a:solidFill>
              </a:rPr>
              <a:t>TIP: Putting Boxes around your text sections</a:t>
            </a:r>
          </a:p>
          <a:p>
            <a:pPr>
              <a:defRPr/>
            </a:pPr>
            <a:r>
              <a:rPr lang="en-US" sz="2000" dirty="0">
                <a:solidFill>
                  <a:schemeClr val="bg1"/>
                </a:solidFill>
              </a:rPr>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622891030"/>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lumMod val="60000"/>
                    <a:lumOff val="40000"/>
                  </a:schemeClr>
                </a:solidFill>
                <a:latin typeface="Arial Black" pitchFamily="34" charset="0"/>
              </a:rPr>
              <a:t>Heading 3 </a:t>
            </a:r>
            <a:r>
              <a:rPr lang="en-US" sz="3200" dirty="0">
                <a:solidFill>
                  <a:schemeClr val="accent1">
                    <a:lumMod val="60000"/>
                    <a:lumOff val="40000"/>
                  </a:schemeClr>
                </a:solidFill>
                <a:latin typeface="Arial" panose="020B0604020202020204" pitchFamily="34" charset="0"/>
                <a:cs typeface="Arial" panose="020B0604020202020204" pitchFamily="34" charset="0"/>
              </a:rPr>
              <a:t>(suggestions</a:t>
            </a:r>
            <a:r>
              <a:rPr lang="en-US" sz="3200" dirty="0" smtClean="0">
                <a:solidFill>
                  <a:schemeClr val="accent1">
                    <a:lumMod val="60000"/>
                    <a:lumOff val="40000"/>
                  </a:schemeClr>
                </a:solidFill>
                <a:latin typeface="Arial" panose="020B0604020202020204" pitchFamily="34" charset="0"/>
                <a:cs typeface="Arial" panose="020B0604020202020204" pitchFamily="34" charset="0"/>
              </a:rPr>
              <a:t>: Method or Approach)</a:t>
            </a:r>
            <a:endParaRPr lang="en-US" sz="3200" dirty="0">
              <a:solidFill>
                <a:schemeClr val="accent1">
                  <a:lumMod val="60000"/>
                  <a:lumOff val="40000"/>
                </a:schemeClr>
              </a:solidFill>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lumMod val="60000"/>
                  <a:lumOff val="40000"/>
                </a:schemeClr>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lumMod val="60000"/>
                    <a:lumOff val="40000"/>
                  </a:schemeClr>
                </a:solidFill>
                <a:latin typeface="Arial Black" pitchFamily="34" charset="0"/>
              </a:rPr>
              <a:t>Heading </a:t>
            </a:r>
            <a:r>
              <a:rPr lang="en-US" sz="4400" dirty="0" smtClean="0">
                <a:solidFill>
                  <a:schemeClr val="accent1">
                    <a:lumMod val="60000"/>
                    <a:lumOff val="40000"/>
                  </a:schemeClr>
                </a:solidFill>
                <a:latin typeface="Arial Black" pitchFamily="34" charset="0"/>
              </a:rPr>
              <a:t>2 </a:t>
            </a:r>
            <a:r>
              <a:rPr lang="en-US" sz="3200" dirty="0">
                <a:solidFill>
                  <a:schemeClr val="accent1">
                    <a:lumMod val="60000"/>
                    <a:lumOff val="40000"/>
                  </a:schemeClr>
                </a:solidFill>
                <a:latin typeface="Arial" panose="020B0604020202020204" pitchFamily="34" charset="0"/>
                <a:cs typeface="Arial" panose="020B0604020202020204" pitchFamily="34" charset="0"/>
              </a:rPr>
              <a:t>(</a:t>
            </a:r>
            <a:r>
              <a:rPr lang="en-US" sz="3200" dirty="0" smtClean="0">
                <a:solidFill>
                  <a:schemeClr val="accent1">
                    <a:lumMod val="60000"/>
                    <a:lumOff val="40000"/>
                  </a:schemeClr>
                </a:solidFill>
                <a:latin typeface="Arial" panose="020B0604020202020204" pitchFamily="34" charset="0"/>
                <a:cs typeface="Arial" panose="020B0604020202020204" pitchFamily="34" charset="0"/>
              </a:rPr>
              <a:t>suggestions: Background, Introduction, or Inspiration)</a:t>
            </a:r>
            <a:endParaRPr lang="en-US" sz="32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lumMod val="60000"/>
                    <a:lumOff val="40000"/>
                  </a:schemeClr>
                </a:solidFill>
                <a:latin typeface="Arial Black" pitchFamily="34" charset="0"/>
              </a:rPr>
              <a:t>Heading 1 </a:t>
            </a:r>
            <a:r>
              <a:rPr lang="en-US" sz="3200" dirty="0" smtClean="0">
                <a:solidFill>
                  <a:schemeClr val="accent1">
                    <a:lumMod val="60000"/>
                    <a:lumOff val="40000"/>
                  </a:schemeClr>
                </a:solidFill>
                <a:latin typeface="Arial" panose="020B0604020202020204" pitchFamily="34" charset="0"/>
                <a:cs typeface="Arial" panose="020B0604020202020204" pitchFamily="34" charset="0"/>
              </a:rPr>
              <a:t>(suggestion: Abstract)</a:t>
            </a:r>
            <a:endParaRPr lang="en-US" sz="32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lumMod val="60000"/>
                    <a:lumOff val="40000"/>
                  </a:schemeClr>
                </a:solidFill>
                <a:latin typeface="Arial Black" pitchFamily="34" charset="0"/>
              </a:rPr>
              <a:t>Heading </a:t>
            </a:r>
            <a:r>
              <a:rPr lang="en-US" sz="4400" dirty="0" smtClean="0">
                <a:solidFill>
                  <a:schemeClr val="accent1">
                    <a:lumMod val="60000"/>
                    <a:lumOff val="40000"/>
                  </a:schemeClr>
                </a:solidFill>
                <a:latin typeface="Arial Black" pitchFamily="34" charset="0"/>
              </a:rPr>
              <a:t>5 </a:t>
            </a:r>
            <a:r>
              <a:rPr lang="en-US" sz="3200" dirty="0">
                <a:solidFill>
                  <a:schemeClr val="accent1">
                    <a:lumMod val="60000"/>
                    <a:lumOff val="40000"/>
                  </a:schemeClr>
                </a:solidFill>
                <a:latin typeface="Arial" panose="020B0604020202020204" pitchFamily="34" charset="0"/>
                <a:cs typeface="Arial" panose="020B0604020202020204" pitchFamily="34" charset="0"/>
              </a:rPr>
              <a:t>(suggestions: </a:t>
            </a:r>
            <a:r>
              <a:rPr lang="en-US" sz="3200" dirty="0" smtClean="0">
                <a:solidFill>
                  <a:schemeClr val="accent1">
                    <a:lumMod val="60000"/>
                    <a:lumOff val="40000"/>
                  </a:schemeClr>
                </a:solidFill>
                <a:latin typeface="Arial" panose="020B0604020202020204" pitchFamily="34" charset="0"/>
                <a:cs typeface="Arial" panose="020B0604020202020204" pitchFamily="34" charset="0"/>
              </a:rPr>
              <a:t>Interpretations of Findings)</a:t>
            </a:r>
            <a:endParaRPr lang="en-US" sz="3200" dirty="0">
              <a:solidFill>
                <a:schemeClr val="accent1">
                  <a:lumMod val="60000"/>
                  <a:lumOff val="40000"/>
                </a:schemeClr>
              </a:solidFill>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lumMod val="60000"/>
                    <a:lumOff val="40000"/>
                  </a:schemeClr>
                </a:solidFill>
                <a:latin typeface="Arial Black" pitchFamily="34" charset="0"/>
              </a:rPr>
              <a:t>Heading </a:t>
            </a:r>
            <a:r>
              <a:rPr lang="en-US" sz="4400" dirty="0" smtClean="0">
                <a:solidFill>
                  <a:schemeClr val="accent1">
                    <a:lumMod val="60000"/>
                    <a:lumOff val="40000"/>
                  </a:schemeClr>
                </a:solidFill>
                <a:latin typeface="Arial Black" pitchFamily="34" charset="0"/>
              </a:rPr>
              <a:t>6 </a:t>
            </a:r>
            <a:r>
              <a:rPr lang="en-US" sz="3200" dirty="0">
                <a:solidFill>
                  <a:schemeClr val="accent1">
                    <a:lumMod val="60000"/>
                    <a:lumOff val="40000"/>
                  </a:schemeClr>
                </a:solidFill>
                <a:latin typeface="Arial" panose="020B0604020202020204" pitchFamily="34" charset="0"/>
                <a:cs typeface="Arial" panose="020B0604020202020204" pitchFamily="34" charset="0"/>
              </a:rPr>
              <a:t>(suggestions: </a:t>
            </a:r>
            <a:r>
              <a:rPr lang="en-US" sz="3200" dirty="0" smtClean="0">
                <a:solidFill>
                  <a:schemeClr val="accent1">
                    <a:lumMod val="60000"/>
                    <a:lumOff val="40000"/>
                  </a:schemeClr>
                </a:solidFill>
                <a:latin typeface="Arial" panose="020B0604020202020204" pitchFamily="34" charset="0"/>
                <a:cs typeface="Arial" panose="020B0604020202020204" pitchFamily="34" charset="0"/>
              </a:rPr>
              <a:t>Conclusions or Recommendations)</a:t>
            </a:r>
            <a:endParaRPr lang="en-US" sz="3200" dirty="0">
              <a:solidFill>
                <a:schemeClr val="accent1">
                  <a:lumMod val="60000"/>
                  <a:lumOff val="40000"/>
                </a:schemeClr>
              </a:solidFill>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lumMod val="60000"/>
                  <a:lumOff val="40000"/>
                </a:schemeClr>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lumMod val="60000"/>
                    <a:lumOff val="40000"/>
                  </a:schemeClr>
                </a:solidFill>
                <a:latin typeface="Arial Black" pitchFamily="34" charset="0"/>
              </a:rPr>
              <a:t>Heading </a:t>
            </a:r>
            <a:r>
              <a:rPr lang="en-US" sz="4400" dirty="0" smtClean="0">
                <a:solidFill>
                  <a:schemeClr val="accent1">
                    <a:lumMod val="60000"/>
                    <a:lumOff val="40000"/>
                  </a:schemeClr>
                </a:solidFill>
                <a:latin typeface="Arial Black" pitchFamily="34" charset="0"/>
              </a:rPr>
              <a:t>4 </a:t>
            </a:r>
            <a:r>
              <a:rPr lang="en-US" sz="3200" dirty="0" smtClean="0">
                <a:solidFill>
                  <a:schemeClr val="accent1">
                    <a:lumMod val="60000"/>
                    <a:lumOff val="40000"/>
                  </a:schemeClr>
                </a:solidFill>
                <a:latin typeface="Arial" panose="020B0604020202020204" pitchFamily="34" charset="0"/>
                <a:cs typeface="Arial" panose="020B0604020202020204" pitchFamily="34" charset="0"/>
              </a:rPr>
              <a:t>(suggestions</a:t>
            </a:r>
            <a:r>
              <a:rPr lang="en-US" sz="3200" dirty="0">
                <a:solidFill>
                  <a:schemeClr val="accent1">
                    <a:lumMod val="60000"/>
                    <a:lumOff val="40000"/>
                  </a:schemeClr>
                </a:solidFill>
                <a:latin typeface="Arial" panose="020B0604020202020204" pitchFamily="34" charset="0"/>
                <a:cs typeface="Arial" panose="020B0604020202020204" pitchFamily="34" charset="0"/>
              </a:rPr>
              <a:t>: </a:t>
            </a:r>
            <a:r>
              <a:rPr lang="en-US" sz="3200" dirty="0" smtClean="0">
                <a:solidFill>
                  <a:schemeClr val="accent1">
                    <a:lumMod val="60000"/>
                    <a:lumOff val="40000"/>
                  </a:schemeClr>
                </a:solidFill>
                <a:latin typeface="Arial" panose="020B0604020202020204" pitchFamily="34" charset="0"/>
                <a:cs typeface="Arial" panose="020B0604020202020204" pitchFamily="34" charset="0"/>
              </a:rPr>
              <a:t>Findings to Date or Results)</a:t>
            </a:r>
            <a:endParaRPr lang="en-US" sz="3200" dirty="0">
              <a:solidFill>
                <a:schemeClr val="accent1">
                  <a:lumMod val="60000"/>
                  <a:lumOff val="4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37400" y="1186170"/>
            <a:ext cx="2898293" cy="2571483"/>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726" y="1030787"/>
            <a:ext cx="2402770" cy="272686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C5F4246-5919-440B-8277-8AFAFA6639C0}"/>
</file>

<file path=customXml/itemProps2.xml><?xml version="1.0" encoding="utf-8"?>
<ds:datastoreItem xmlns:ds="http://schemas.openxmlformats.org/officeDocument/2006/customXml" ds:itemID="{62479C3B-1971-4D50-910F-04A000D2764B}"/>
</file>

<file path=customXml/itemProps3.xml><?xml version="1.0" encoding="utf-8"?>
<ds:datastoreItem xmlns:ds="http://schemas.openxmlformats.org/officeDocument/2006/customXml" ds:itemID="{ED9CA0B0-A4E2-4A95-840F-42CB765CA4BA}"/>
</file>

<file path=docProps/app.xml><?xml version="1.0" encoding="utf-8"?>
<Properties xmlns="http://schemas.openxmlformats.org/officeDocument/2006/extended-properties" xmlns:vt="http://schemas.openxmlformats.org/officeDocument/2006/docPropsVTypes">
  <Template/>
  <TotalTime>1401</TotalTime>
  <Words>649</Words>
  <Application>Microsoft Office PowerPoint</Application>
  <PresentationFormat>Custom</PresentationFormat>
  <Paragraphs>43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178</cp:revision>
  <dcterms:created xsi:type="dcterms:W3CDTF">2005-03-16T15:57:41Z</dcterms:created>
  <dcterms:modified xsi:type="dcterms:W3CDTF">2017-03-06T20:44:11Z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